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73" r:id="rId15"/>
  </p:sldIdLst>
  <p:sldSz cx="18288000" cy="10287000"/>
  <p:notesSz cx="6858000" cy="9144000"/>
  <p:embeddedFontLst>
    <p:embeddedFont>
      <p:font typeface="210 8비트 R" panose="020B0604020202020204" charset="-127"/>
      <p:regular r:id="rId16"/>
    </p:embeddedFont>
    <p:embeddedFont>
      <p:font typeface="Jeju Hallasan" panose="020B0604020202020204" charset="-127"/>
      <p:regular r:id="rId17"/>
    </p:embeddedFont>
    <p:embeddedFont>
      <p:font typeface="Source Han Sans KR Normal" panose="020B0604020202020204" charset="-128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gi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gif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3.png"/><Relationship Id="rId3" Type="http://schemas.openxmlformats.org/officeDocument/2006/relationships/image" Target="../media/image28.svg"/><Relationship Id="rId7" Type="http://schemas.openxmlformats.org/officeDocument/2006/relationships/image" Target="../media/image36.png"/><Relationship Id="rId12" Type="http://schemas.openxmlformats.org/officeDocument/2006/relationships/image" Target="../media/image7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30.svg"/><Relationship Id="rId10" Type="http://schemas.openxmlformats.org/officeDocument/2006/relationships/image" Target="../media/image70.svg"/><Relationship Id="rId4" Type="http://schemas.openxmlformats.org/officeDocument/2006/relationships/image" Target="../media/image29.png"/><Relationship Id="rId9" Type="http://schemas.openxmlformats.org/officeDocument/2006/relationships/image" Target="../media/image69.png"/><Relationship Id="rId14" Type="http://schemas.openxmlformats.org/officeDocument/2006/relationships/image" Target="../media/image7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svg"/><Relationship Id="rId7" Type="http://schemas.openxmlformats.org/officeDocument/2006/relationships/image" Target="../media/image7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42.svg"/><Relationship Id="rId5" Type="http://schemas.openxmlformats.org/officeDocument/2006/relationships/image" Target="../media/image76.svg"/><Relationship Id="rId10" Type="http://schemas.openxmlformats.org/officeDocument/2006/relationships/image" Target="../media/image41.png"/><Relationship Id="rId4" Type="http://schemas.openxmlformats.org/officeDocument/2006/relationships/image" Target="../media/image75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sv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2.svg"/><Relationship Id="rId21" Type="http://schemas.openxmlformats.org/officeDocument/2006/relationships/image" Target="../media/image14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24" Type="http://schemas.openxmlformats.org/officeDocument/2006/relationships/image" Target="../media/image57.svg"/><Relationship Id="rId5" Type="http://schemas.openxmlformats.org/officeDocument/2006/relationships/image" Target="../media/image4.svg"/><Relationship Id="rId15" Type="http://schemas.openxmlformats.org/officeDocument/2006/relationships/image" Target="../media/image50.svg"/><Relationship Id="rId23" Type="http://schemas.openxmlformats.org/officeDocument/2006/relationships/image" Target="../media/image56.pn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41087" y="6151992"/>
            <a:ext cx="3370555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 flipH="1">
            <a:off x="7080944" y="876271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5425744" y="6232898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8068873" y="6228904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10713082" y="6254379"/>
            <a:ext cx="2221897" cy="917038"/>
          </a:xfrm>
          <a:custGeom>
            <a:avLst/>
            <a:gdLst/>
            <a:ahLst/>
            <a:cxnLst/>
            <a:rect l="l" t="t" r="r" b="b"/>
            <a:pathLst>
              <a:path w="2221897" h="917038">
                <a:moveTo>
                  <a:pt x="0" y="0"/>
                </a:moveTo>
                <a:lnTo>
                  <a:pt x="2221897" y="0"/>
                </a:lnTo>
                <a:lnTo>
                  <a:pt x="2221897" y="917038"/>
                </a:lnTo>
                <a:lnTo>
                  <a:pt x="0" y="9170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TextBox 15"/>
          <p:cNvSpPr txBox="1"/>
          <p:nvPr/>
        </p:nvSpPr>
        <p:spPr>
          <a:xfrm>
            <a:off x="15511053" y="701359"/>
            <a:ext cx="1952265" cy="31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210 8비트 R"/>
              </a:rPr>
              <a:t>PLAYER 2</a:t>
            </a:r>
          </a:p>
        </p:txBody>
      </p:sp>
      <p:sp>
        <p:nvSpPr>
          <p:cNvPr id="16" name="Freeform 16"/>
          <p:cNvSpPr/>
          <p:nvPr/>
        </p:nvSpPr>
        <p:spPr>
          <a:xfrm>
            <a:off x="2695009" y="596383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13424017" y="670536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2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2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2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2445942" y="6532526"/>
            <a:ext cx="978075" cy="934061"/>
          </a:xfrm>
          <a:prstGeom prst="rect">
            <a:avLst/>
          </a:prstGeom>
        </p:spPr>
      </p:pic>
      <p:sp>
        <p:nvSpPr>
          <p:cNvPr id="26" name="Freeform 26"/>
          <p:cNvSpPr/>
          <p:nvPr/>
        </p:nvSpPr>
        <p:spPr>
          <a:xfrm>
            <a:off x="2695009" y="7171417"/>
            <a:ext cx="2067488" cy="2552454"/>
          </a:xfrm>
          <a:custGeom>
            <a:avLst/>
            <a:gdLst/>
            <a:ahLst/>
            <a:cxnLst/>
            <a:rect l="l" t="t" r="r" b="b"/>
            <a:pathLst>
              <a:path w="2067488" h="2552454">
                <a:moveTo>
                  <a:pt x="0" y="0"/>
                </a:moveTo>
                <a:lnTo>
                  <a:pt x="2067488" y="0"/>
                </a:lnTo>
                <a:lnTo>
                  <a:pt x="2067488" y="2552454"/>
                </a:lnTo>
                <a:lnTo>
                  <a:pt x="0" y="255245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Freeform 27"/>
          <p:cNvSpPr/>
          <p:nvPr/>
        </p:nvSpPr>
        <p:spPr>
          <a:xfrm>
            <a:off x="11360675" y="7466587"/>
            <a:ext cx="3826793" cy="2319993"/>
          </a:xfrm>
          <a:custGeom>
            <a:avLst/>
            <a:gdLst/>
            <a:ahLst/>
            <a:cxnLst/>
            <a:rect l="l" t="t" r="r" b="b"/>
            <a:pathLst>
              <a:path w="3826793" h="2319993">
                <a:moveTo>
                  <a:pt x="0" y="0"/>
                </a:moveTo>
                <a:lnTo>
                  <a:pt x="3826793" y="0"/>
                </a:lnTo>
                <a:lnTo>
                  <a:pt x="3826793" y="2319994"/>
                </a:lnTo>
                <a:lnTo>
                  <a:pt x="0" y="23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TextBox 28"/>
          <p:cNvSpPr txBox="1"/>
          <p:nvPr/>
        </p:nvSpPr>
        <p:spPr>
          <a:xfrm>
            <a:off x="828291" y="658764"/>
            <a:ext cx="1866718" cy="31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210 8비트 R"/>
              </a:rPr>
              <a:t>PLAYER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78701" y="8667924"/>
            <a:ext cx="3628355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Source Han Sans KR Normal"/>
              </a:rPr>
              <a:t>By: Jinwoo Kim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61856" y="3618342"/>
            <a:ext cx="1356428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>
                <a:solidFill>
                  <a:srgbClr val="FF63D8"/>
                </a:solidFill>
                <a:latin typeface="210 8비트 R"/>
              </a:rPr>
              <a:t>PROJECTILE MOTION IN SOCCER!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21769" y="701359"/>
            <a:ext cx="4244462" cy="31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210 8비트 R"/>
              </a:rPr>
              <a:t>NO SCORE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629471" y="1336040"/>
            <a:ext cx="15566443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07453" y="-95250"/>
            <a:ext cx="8610477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39"/>
              </a:lnSpc>
            </a:pPr>
            <a:r>
              <a:rPr lang="en-US" sz="8799">
                <a:solidFill>
                  <a:srgbClr val="FF63D8"/>
                </a:solidFill>
                <a:latin typeface="210 8비트 R"/>
              </a:rPr>
              <a:t>GAMEPLAY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29414" y="2440337"/>
            <a:ext cx="2598799" cy="5782609"/>
          </a:xfrm>
          <a:custGeom>
            <a:avLst/>
            <a:gdLst/>
            <a:ahLst/>
            <a:cxnLst/>
            <a:rect l="l" t="t" r="r" b="b"/>
            <a:pathLst>
              <a:path w="2598799" h="5782609">
                <a:moveTo>
                  <a:pt x="0" y="0"/>
                </a:moveTo>
                <a:lnTo>
                  <a:pt x="2598799" y="0"/>
                </a:lnTo>
                <a:lnTo>
                  <a:pt x="2598799" y="5782609"/>
                </a:lnTo>
                <a:lnTo>
                  <a:pt x="0" y="5782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6297818" y="2570806"/>
            <a:ext cx="9428461" cy="5652140"/>
          </a:xfrm>
          <a:custGeom>
            <a:avLst/>
            <a:gdLst/>
            <a:ahLst/>
            <a:cxnLst/>
            <a:rect l="l" t="t" r="r" b="b"/>
            <a:pathLst>
              <a:path w="9428461" h="5652140">
                <a:moveTo>
                  <a:pt x="0" y="0"/>
                </a:moveTo>
                <a:lnTo>
                  <a:pt x="9428461" y="0"/>
                </a:lnTo>
                <a:lnTo>
                  <a:pt x="9428461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227810" y="420687"/>
            <a:ext cx="16031490" cy="1090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dirty="0">
                <a:solidFill>
                  <a:srgbClr val="FF63D8"/>
                </a:solidFill>
                <a:latin typeface="210 8비트 R"/>
              </a:rPr>
              <a:t>PHOTOSHOPING PROCESS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7810" y="2926401"/>
            <a:ext cx="7278692" cy="4914993"/>
          </a:xfrm>
          <a:custGeom>
            <a:avLst/>
            <a:gdLst/>
            <a:ahLst/>
            <a:cxnLst/>
            <a:rect l="l" t="t" r="r" b="b"/>
            <a:pathLst>
              <a:path w="7278692" h="4914993">
                <a:moveTo>
                  <a:pt x="0" y="0"/>
                </a:moveTo>
                <a:lnTo>
                  <a:pt x="7278692" y="0"/>
                </a:lnTo>
                <a:lnTo>
                  <a:pt x="7278692" y="4914993"/>
                </a:lnTo>
                <a:lnTo>
                  <a:pt x="0" y="4914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9493375" y="2733531"/>
            <a:ext cx="6855767" cy="5107863"/>
          </a:xfrm>
          <a:custGeom>
            <a:avLst/>
            <a:gdLst/>
            <a:ahLst/>
            <a:cxnLst/>
            <a:rect l="l" t="t" r="r" b="b"/>
            <a:pathLst>
              <a:path w="6855767" h="5107863">
                <a:moveTo>
                  <a:pt x="0" y="0"/>
                </a:moveTo>
                <a:lnTo>
                  <a:pt x="6855767" y="0"/>
                </a:lnTo>
                <a:lnTo>
                  <a:pt x="6855767" y="5107863"/>
                </a:lnTo>
                <a:lnTo>
                  <a:pt x="0" y="5107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227810" y="420687"/>
            <a:ext cx="16031490" cy="1090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dirty="0">
                <a:solidFill>
                  <a:srgbClr val="FF63D8"/>
                </a:solidFill>
                <a:latin typeface="210 8비트 R"/>
              </a:rPr>
              <a:t>MORE PHOTOSHOS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144" y="3142061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807632" y="1949135"/>
            <a:ext cx="6451668" cy="10752781"/>
          </a:xfrm>
          <a:custGeom>
            <a:avLst/>
            <a:gdLst/>
            <a:ahLst/>
            <a:cxnLst/>
            <a:rect l="l" t="t" r="r" b="b"/>
            <a:pathLst>
              <a:path w="6451668" h="10752781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739770" y="3905710"/>
            <a:ext cx="9209904" cy="5491484"/>
          </a:xfrm>
          <a:custGeom>
            <a:avLst/>
            <a:gdLst/>
            <a:ahLst/>
            <a:cxnLst/>
            <a:rect l="l" t="t" r="r" b="b"/>
            <a:pathLst>
              <a:path w="2254613" h="1362172">
                <a:moveTo>
                  <a:pt x="44315" y="0"/>
                </a:moveTo>
                <a:lnTo>
                  <a:pt x="2210299" y="0"/>
                </a:lnTo>
                <a:cubicBezTo>
                  <a:pt x="2222052" y="0"/>
                  <a:pt x="2233323" y="4669"/>
                  <a:pt x="2241634" y="12979"/>
                </a:cubicBezTo>
                <a:cubicBezTo>
                  <a:pt x="2249944" y="21290"/>
                  <a:pt x="2254613" y="32562"/>
                  <a:pt x="2254613" y="44315"/>
                </a:cubicBezTo>
                <a:lnTo>
                  <a:pt x="2254613" y="1317858"/>
                </a:lnTo>
                <a:cubicBezTo>
                  <a:pt x="2254613" y="1342332"/>
                  <a:pt x="2234773" y="1362172"/>
                  <a:pt x="2210299" y="1362172"/>
                </a:cubicBezTo>
                <a:lnTo>
                  <a:pt x="44315" y="1362172"/>
                </a:lnTo>
                <a:cubicBezTo>
                  <a:pt x="32562" y="1362172"/>
                  <a:pt x="21290" y="1357503"/>
                  <a:pt x="12979" y="1349193"/>
                </a:cubicBezTo>
                <a:cubicBezTo>
                  <a:pt x="4669" y="1340882"/>
                  <a:pt x="0" y="1329611"/>
                  <a:pt x="0" y="1317858"/>
                </a:cubicBezTo>
                <a:lnTo>
                  <a:pt x="0" y="44315"/>
                </a:lnTo>
                <a:cubicBezTo>
                  <a:pt x="0" y="32562"/>
                  <a:pt x="4669" y="21290"/>
                  <a:pt x="12979" y="12979"/>
                </a:cubicBezTo>
                <a:cubicBezTo>
                  <a:pt x="21290" y="4669"/>
                  <a:pt x="32562" y="0"/>
                  <a:pt x="44315" y="0"/>
                </a:cubicBezTo>
                <a:close/>
              </a:path>
            </a:pathLst>
          </a:custGeom>
          <a:solidFill>
            <a:srgbClr val="000000"/>
          </a:solidFill>
          <a:ln w="47625">
            <a:solidFill>
              <a:srgbClr val="21EF80"/>
            </a:solidFill>
          </a:ln>
        </p:spPr>
        <p:txBody>
          <a:bodyPr/>
          <a:lstStyle/>
          <a:p>
            <a:pPr>
              <a:lnSpc>
                <a:spcPts val="3359"/>
              </a:lnSpc>
            </a:pPr>
            <a:endParaRPr lang="en-US" altLang="ko-KR" sz="3200" dirty="0"/>
          </a:p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altLang="ko-KR" sz="3200" dirty="0">
                <a:solidFill>
                  <a:srgbClr val="FFFFFF"/>
                </a:solidFill>
                <a:latin typeface="Source Han Sans KR Normal"/>
              </a:rPr>
              <a:t>The Projectile Motion Free Kick Game successfully combined soccer with projectile motion, offering players and myself an immersive learning experience </a:t>
            </a:r>
            <a:r>
              <a:rPr lang="en-US" altLang="ko-KR" sz="3200" dirty="0">
                <a:solidFill>
                  <a:srgbClr val="FF3131"/>
                </a:solidFill>
                <a:latin typeface="Source Han Sans KR Normal"/>
              </a:rPr>
              <a:t>(significance of angle + velocity). </a:t>
            </a:r>
          </a:p>
          <a:p>
            <a:pPr>
              <a:lnSpc>
                <a:spcPts val="3359"/>
              </a:lnSpc>
            </a:pPr>
            <a:endParaRPr lang="en-US" altLang="ko-KR" sz="3200" dirty="0">
              <a:solidFill>
                <a:srgbClr val="FF3131"/>
              </a:solidFill>
              <a:latin typeface="Source Han Sans KR Normal"/>
            </a:endParaRPr>
          </a:p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altLang="ko-KR" sz="3200" dirty="0">
                <a:solidFill>
                  <a:srgbClr val="FFFFFF"/>
                </a:solidFill>
                <a:latin typeface="Source Han Sans KR Normal"/>
              </a:rPr>
              <a:t>By integrating physics principles into a game format I also had deeper understanding of how  to code in python.</a:t>
            </a:r>
          </a:p>
          <a:p>
            <a:pPr>
              <a:lnSpc>
                <a:spcPts val="3359"/>
              </a:lnSpc>
            </a:pPr>
            <a:endParaRPr lang="en-US" altLang="ko-KR" sz="3200" dirty="0">
              <a:solidFill>
                <a:srgbClr val="FFFFFF"/>
              </a:solidFill>
              <a:latin typeface="Source Han Sans KR Normal"/>
            </a:endParaRPr>
          </a:p>
          <a:p>
            <a:endParaRPr lang="ko-KR" altLang="en-US" sz="3200" dirty="0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50460" y="2191889"/>
            <a:ext cx="5966012" cy="3579607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3571" r="-3571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2486381" y="588745"/>
            <a:ext cx="1211480" cy="624416"/>
            <a:chOff x="0" y="0"/>
            <a:chExt cx="1615307" cy="832555"/>
          </a:xfrm>
        </p:grpSpPr>
        <p:sp>
          <p:nvSpPr>
            <p:cNvPr id="12" name="TextBox 12"/>
            <p:cNvSpPr txBox="1"/>
            <p:nvPr/>
          </p:nvSpPr>
          <p:spPr>
            <a:xfrm>
              <a:off x="832555" y="201225"/>
              <a:ext cx="782752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 R"/>
                </a:rPr>
                <a:t>01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43716" y="729709"/>
            <a:ext cx="862336" cy="327152"/>
            <a:chOff x="0" y="0"/>
            <a:chExt cx="1149782" cy="436203"/>
          </a:xfrm>
        </p:grpSpPr>
        <p:sp>
          <p:nvSpPr>
            <p:cNvPr id="15" name="TextBox 15"/>
            <p:cNvSpPr txBox="1"/>
            <p:nvPr/>
          </p:nvSpPr>
          <p:spPr>
            <a:xfrm>
              <a:off x="367030" y="9525"/>
              <a:ext cx="782752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 R"/>
                </a:rPr>
                <a:t>12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115755" y="703945"/>
            <a:ext cx="908861" cy="327152"/>
            <a:chOff x="0" y="0"/>
            <a:chExt cx="1211815" cy="436203"/>
          </a:xfrm>
        </p:grpSpPr>
        <p:sp>
          <p:nvSpPr>
            <p:cNvPr id="18" name="TextBox 18"/>
            <p:cNvSpPr txBox="1"/>
            <p:nvPr/>
          </p:nvSpPr>
          <p:spPr>
            <a:xfrm>
              <a:off x="429063" y="9525"/>
              <a:ext cx="782752" cy="426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 R"/>
                </a:rPr>
                <a:t>07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1853885"/>
            <a:ext cx="8632045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39"/>
              </a:lnSpc>
            </a:pPr>
            <a:r>
              <a:rPr lang="en-US" sz="8799">
                <a:solidFill>
                  <a:srgbClr val="FF63D8"/>
                </a:solidFill>
                <a:latin typeface="210 8비트 R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1971213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756048" y="-539696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8" y="0"/>
                </a:lnTo>
                <a:lnTo>
                  <a:pt x="5271418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15950489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8175823" y="2660796"/>
            <a:ext cx="8429262" cy="2141169"/>
            <a:chOff x="0" y="0"/>
            <a:chExt cx="11239015" cy="285489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57150"/>
              <a:ext cx="11239015" cy="1725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55"/>
                </a:lnSpc>
              </a:pPr>
              <a:r>
                <a:rPr lang="en-US" sz="8799">
                  <a:solidFill>
                    <a:srgbClr val="FF63D8"/>
                  </a:solidFill>
                  <a:latin typeface="210 8비트 R"/>
                </a:rPr>
                <a:t>THANK YOU!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235768"/>
              <a:ext cx="1123901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endParaRPr lang="en-US" sz="3000" dirty="0">
                <a:solidFill>
                  <a:srgbClr val="FFFFFF"/>
                </a:solidFill>
                <a:latin typeface="Source Han Sans KR Norm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5970" y="3662384"/>
            <a:ext cx="18473970" cy="10391608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1055996" y="1069876"/>
            <a:ext cx="4872324" cy="2384470"/>
            <a:chOff x="0" y="0"/>
            <a:chExt cx="1283246" cy="628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3246" cy="628009"/>
            </a:xfrm>
            <a:custGeom>
              <a:avLst/>
              <a:gdLst/>
              <a:ahLst/>
              <a:cxnLst/>
              <a:rect l="l" t="t" r="r" b="b"/>
              <a:pathLst>
                <a:path w="1283246" h="628009">
                  <a:moveTo>
                    <a:pt x="33368" y="0"/>
                  </a:moveTo>
                  <a:lnTo>
                    <a:pt x="1249878" y="0"/>
                  </a:lnTo>
                  <a:cubicBezTo>
                    <a:pt x="1268306" y="0"/>
                    <a:pt x="1283246" y="14939"/>
                    <a:pt x="1283246" y="33368"/>
                  </a:cubicBezTo>
                  <a:lnTo>
                    <a:pt x="1283246" y="594641"/>
                  </a:lnTo>
                  <a:cubicBezTo>
                    <a:pt x="1283246" y="613069"/>
                    <a:pt x="1268306" y="628009"/>
                    <a:pt x="1249878" y="628009"/>
                  </a:cubicBezTo>
                  <a:lnTo>
                    <a:pt x="33368" y="628009"/>
                  </a:lnTo>
                  <a:cubicBezTo>
                    <a:pt x="14939" y="628009"/>
                    <a:pt x="0" y="613069"/>
                    <a:pt x="0" y="594641"/>
                  </a:cubicBezTo>
                  <a:lnTo>
                    <a:pt x="0" y="33368"/>
                  </a:lnTo>
                  <a:cubicBezTo>
                    <a:pt x="0" y="14939"/>
                    <a:pt x="14939" y="0"/>
                    <a:pt x="33368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Source Han Sans KR Normal"/>
                </a:rPr>
                <a:t>  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776635" y="1028700"/>
            <a:ext cx="3820658" cy="2425807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20437" y="1172458"/>
            <a:ext cx="3533054" cy="2119832"/>
            <a:chOff x="0" y="0"/>
            <a:chExt cx="6350000" cy="381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t="-12419" b="-1241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Freeform 10"/>
          <p:cNvSpPr/>
          <p:nvPr/>
        </p:nvSpPr>
        <p:spPr>
          <a:xfrm>
            <a:off x="6776635" y="3930597"/>
            <a:ext cx="3820658" cy="2425807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6"/>
                </a:lnTo>
                <a:lnTo>
                  <a:pt x="0" y="2425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20437" y="4074355"/>
            <a:ext cx="3533054" cy="2119832"/>
            <a:chOff x="0" y="0"/>
            <a:chExt cx="6350000" cy="381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t="-1936" b="-1936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6776635" y="6832493"/>
            <a:ext cx="3820658" cy="2425807"/>
          </a:xfrm>
          <a:custGeom>
            <a:avLst/>
            <a:gdLst/>
            <a:ahLst/>
            <a:cxnLst/>
            <a:rect l="l" t="t" r="r" b="b"/>
            <a:pathLst>
              <a:path w="3820658" h="2425807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250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920437" y="6976251"/>
            <a:ext cx="3533054" cy="2119832"/>
            <a:chOff x="0" y="0"/>
            <a:chExt cx="6350000" cy="381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8"/>
              <a:stretch>
                <a:fillRect t="-3763" b="-3763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11382300" y="1454337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9" name="Group 19"/>
          <p:cNvGrpSpPr/>
          <p:nvPr/>
        </p:nvGrpSpPr>
        <p:grpSpPr>
          <a:xfrm>
            <a:off x="11055996" y="3951265"/>
            <a:ext cx="4872324" cy="2384470"/>
            <a:chOff x="0" y="0"/>
            <a:chExt cx="1283246" cy="6280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3246" cy="628009"/>
            </a:xfrm>
            <a:custGeom>
              <a:avLst/>
              <a:gdLst/>
              <a:ahLst/>
              <a:cxnLst/>
              <a:rect l="l" t="t" r="r" b="b"/>
              <a:pathLst>
                <a:path w="1283246" h="628009">
                  <a:moveTo>
                    <a:pt x="33368" y="0"/>
                  </a:moveTo>
                  <a:lnTo>
                    <a:pt x="1249878" y="0"/>
                  </a:lnTo>
                  <a:cubicBezTo>
                    <a:pt x="1268306" y="0"/>
                    <a:pt x="1283246" y="14939"/>
                    <a:pt x="1283246" y="33368"/>
                  </a:cubicBezTo>
                  <a:lnTo>
                    <a:pt x="1283246" y="594641"/>
                  </a:lnTo>
                  <a:cubicBezTo>
                    <a:pt x="1283246" y="613069"/>
                    <a:pt x="1268306" y="628009"/>
                    <a:pt x="1249878" y="628009"/>
                  </a:cubicBezTo>
                  <a:lnTo>
                    <a:pt x="33368" y="628009"/>
                  </a:lnTo>
                  <a:cubicBezTo>
                    <a:pt x="14939" y="628009"/>
                    <a:pt x="0" y="613069"/>
                    <a:pt x="0" y="594641"/>
                  </a:cubicBezTo>
                  <a:lnTo>
                    <a:pt x="0" y="33368"/>
                  </a:lnTo>
                  <a:cubicBezTo>
                    <a:pt x="0" y="14939"/>
                    <a:pt x="14939" y="0"/>
                    <a:pt x="33368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Source Han Sans KR Normal"/>
                </a:rPr>
                <a:t>  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flipH="1">
            <a:off x="11382300" y="4335726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3" name="Group 23"/>
          <p:cNvGrpSpPr/>
          <p:nvPr/>
        </p:nvGrpSpPr>
        <p:grpSpPr>
          <a:xfrm>
            <a:off x="11055996" y="6832493"/>
            <a:ext cx="4872324" cy="2384470"/>
            <a:chOff x="0" y="0"/>
            <a:chExt cx="1283246" cy="6280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3246" cy="628009"/>
            </a:xfrm>
            <a:custGeom>
              <a:avLst/>
              <a:gdLst/>
              <a:ahLst/>
              <a:cxnLst/>
              <a:rect l="l" t="t" r="r" b="b"/>
              <a:pathLst>
                <a:path w="1283246" h="628009">
                  <a:moveTo>
                    <a:pt x="33368" y="0"/>
                  </a:moveTo>
                  <a:lnTo>
                    <a:pt x="1249878" y="0"/>
                  </a:lnTo>
                  <a:cubicBezTo>
                    <a:pt x="1268306" y="0"/>
                    <a:pt x="1283246" y="14939"/>
                    <a:pt x="1283246" y="33368"/>
                  </a:cubicBezTo>
                  <a:lnTo>
                    <a:pt x="1283246" y="594641"/>
                  </a:lnTo>
                  <a:cubicBezTo>
                    <a:pt x="1283246" y="613069"/>
                    <a:pt x="1268306" y="628009"/>
                    <a:pt x="1249878" y="628009"/>
                  </a:cubicBezTo>
                  <a:lnTo>
                    <a:pt x="33368" y="628009"/>
                  </a:lnTo>
                  <a:cubicBezTo>
                    <a:pt x="14939" y="628009"/>
                    <a:pt x="0" y="613069"/>
                    <a:pt x="0" y="594641"/>
                  </a:cubicBezTo>
                  <a:lnTo>
                    <a:pt x="0" y="33368"/>
                  </a:lnTo>
                  <a:cubicBezTo>
                    <a:pt x="0" y="14939"/>
                    <a:pt x="14939" y="0"/>
                    <a:pt x="33368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/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Source Han Sans KR Normal"/>
                </a:rPr>
                <a:t>  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flipH="1">
            <a:off x="11382300" y="7216954"/>
            <a:ext cx="268028" cy="249997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Freeform 27"/>
          <p:cNvSpPr/>
          <p:nvPr/>
        </p:nvSpPr>
        <p:spPr>
          <a:xfrm>
            <a:off x="1028700" y="1028700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Freeform 28"/>
          <p:cNvSpPr/>
          <p:nvPr/>
        </p:nvSpPr>
        <p:spPr>
          <a:xfrm>
            <a:off x="2345662" y="1079424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TextBox 29"/>
          <p:cNvSpPr txBox="1"/>
          <p:nvPr/>
        </p:nvSpPr>
        <p:spPr>
          <a:xfrm>
            <a:off x="817751" y="3835347"/>
            <a:ext cx="6102686" cy="287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39"/>
              </a:lnSpc>
            </a:pPr>
            <a:r>
              <a:rPr lang="en-US" sz="8799">
                <a:solidFill>
                  <a:srgbClr val="FF63D8"/>
                </a:solidFill>
                <a:latin typeface="210 8비트 R"/>
              </a:rPr>
              <a:t>MY  IDEAS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86256" y="1361132"/>
            <a:ext cx="386709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Han Sans KR Normal"/>
              </a:rPr>
              <a:t>Let's make a game on soccer.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86256" y="4242521"/>
            <a:ext cx="372880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Han Sans KR Normal"/>
              </a:rPr>
              <a:t>Penalty Kick in Soccer sounds good.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86256" y="7123749"/>
            <a:ext cx="372880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0000"/>
                </a:solidFill>
                <a:latin typeface="Source Han Sans KR Normal"/>
              </a:rPr>
              <a:t>Flavio</a:t>
            </a:r>
            <a:r>
              <a:rPr lang="en-US" sz="2400" dirty="0">
                <a:solidFill>
                  <a:srgbClr val="FFFFFF"/>
                </a:solidFill>
                <a:latin typeface="Source Han Sans KR Normal"/>
              </a:rPr>
              <a:t> -&gt; Free kicks!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69499" y="7848229"/>
            <a:ext cx="444532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ource Han Sans KR Normal"/>
              </a:rPr>
              <a:t>Projectile motion + Better visually!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126594"/>
            <a:ext cx="8537627" cy="4739209"/>
            <a:chOff x="0" y="0"/>
            <a:chExt cx="2564660" cy="1423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44433" y="0"/>
                  </a:moveTo>
                  <a:lnTo>
                    <a:pt x="2520227" y="0"/>
                  </a:lnTo>
                  <a:cubicBezTo>
                    <a:pt x="2532011" y="0"/>
                    <a:pt x="2543313" y="4681"/>
                    <a:pt x="2551646" y="13014"/>
                  </a:cubicBezTo>
                  <a:cubicBezTo>
                    <a:pt x="2559978" y="21347"/>
                    <a:pt x="2564660" y="32649"/>
                    <a:pt x="2564660" y="44433"/>
                  </a:cubicBezTo>
                  <a:lnTo>
                    <a:pt x="2564660" y="1379201"/>
                  </a:lnTo>
                  <a:cubicBezTo>
                    <a:pt x="2564660" y="1403741"/>
                    <a:pt x="2544766" y="1423634"/>
                    <a:pt x="2520227" y="1423634"/>
                  </a:cubicBezTo>
                  <a:lnTo>
                    <a:pt x="44433" y="1423634"/>
                  </a:lnTo>
                  <a:cubicBezTo>
                    <a:pt x="19893" y="1423634"/>
                    <a:pt x="0" y="1403741"/>
                    <a:pt x="0" y="1379201"/>
                  </a:cubicBezTo>
                  <a:lnTo>
                    <a:pt x="0" y="44433"/>
                  </a:lnTo>
                  <a:cubicBezTo>
                    <a:pt x="0" y="19893"/>
                    <a:pt x="19893" y="0"/>
                    <a:pt x="44433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Freeform 9"/>
          <p:cNvSpPr/>
          <p:nvPr/>
        </p:nvSpPr>
        <p:spPr>
          <a:xfrm>
            <a:off x="666744" y="3421744"/>
            <a:ext cx="7869056" cy="4060635"/>
          </a:xfrm>
          <a:custGeom>
            <a:avLst/>
            <a:gdLst/>
            <a:ahLst/>
            <a:cxnLst/>
            <a:rect l="l" t="t" r="r" b="b"/>
            <a:pathLst>
              <a:path w="7869056" h="4060635">
                <a:moveTo>
                  <a:pt x="0" y="0"/>
                </a:moveTo>
                <a:lnTo>
                  <a:pt x="7869056" y="0"/>
                </a:lnTo>
                <a:lnTo>
                  <a:pt x="7869056" y="4060635"/>
                </a:lnTo>
                <a:lnTo>
                  <a:pt x="0" y="4060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962240" y="3960018"/>
            <a:ext cx="7090210" cy="350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586" lvl="1" indent="-189293">
              <a:lnSpc>
                <a:spcPts val="2454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Jeju Hallasan"/>
              </a:rPr>
              <a:t>Projectile motion determines the </a:t>
            </a:r>
            <a:r>
              <a:rPr lang="en-US" sz="2000" dirty="0">
                <a:solidFill>
                  <a:srgbClr val="FF0000"/>
                </a:solidFill>
                <a:latin typeface="Jeju Hallasan"/>
              </a:rPr>
              <a:t>trajectory</a:t>
            </a:r>
            <a:r>
              <a:rPr lang="en-US" sz="2000" dirty="0">
                <a:solidFill>
                  <a:srgbClr val="FFFFFF"/>
                </a:solidFill>
                <a:latin typeface="Jeju Hallasan"/>
              </a:rPr>
              <a:t> of the ball in soccer free kicks.</a:t>
            </a:r>
          </a:p>
          <a:p>
            <a:pPr>
              <a:lnSpc>
                <a:spcPts val="2454"/>
              </a:lnSpc>
            </a:pPr>
            <a:endParaRPr lang="en-US" sz="2000" dirty="0">
              <a:solidFill>
                <a:srgbClr val="FFFFFF"/>
              </a:solidFill>
              <a:latin typeface="Jeju Hallasan"/>
            </a:endParaRPr>
          </a:p>
          <a:p>
            <a:pPr marL="378586" lvl="1" indent="-189293">
              <a:lnSpc>
                <a:spcPts val="2454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Jeju Hallasan"/>
              </a:rPr>
              <a:t>Understanding projectile motion helps players calculate the </a:t>
            </a:r>
            <a:r>
              <a:rPr lang="en-US" sz="2000" dirty="0">
                <a:solidFill>
                  <a:srgbClr val="FF0000"/>
                </a:solidFill>
                <a:latin typeface="Jeju Hallasan"/>
              </a:rPr>
              <a:t>optimal angle and velocity </a:t>
            </a:r>
            <a:r>
              <a:rPr lang="en-US" sz="2000" dirty="0">
                <a:solidFill>
                  <a:srgbClr val="FFFFFF"/>
                </a:solidFill>
                <a:latin typeface="Jeju Hallasan"/>
              </a:rPr>
              <a:t>for striking the ball.</a:t>
            </a:r>
          </a:p>
          <a:p>
            <a:pPr>
              <a:lnSpc>
                <a:spcPts val="2454"/>
              </a:lnSpc>
            </a:pPr>
            <a:endParaRPr lang="en-US" sz="2000" dirty="0">
              <a:solidFill>
                <a:srgbClr val="FFFFFF"/>
              </a:solidFill>
              <a:latin typeface="Jeju Hallasan"/>
            </a:endParaRPr>
          </a:p>
          <a:p>
            <a:pPr marL="378586" lvl="1" indent="-189293">
              <a:lnSpc>
                <a:spcPts val="2454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Jeju Hallasan"/>
              </a:rPr>
              <a:t>Projectile motion allows players to control the flight of the ball, </a:t>
            </a:r>
            <a:r>
              <a:rPr lang="en-US" sz="2000" dirty="0">
                <a:solidFill>
                  <a:srgbClr val="FF0000"/>
                </a:solidFill>
                <a:latin typeface="Jeju Hallasan"/>
              </a:rPr>
              <a:t>increasing goal-scoring opportunities</a:t>
            </a:r>
            <a:r>
              <a:rPr lang="en-US" sz="2000" dirty="0">
                <a:solidFill>
                  <a:srgbClr val="FFFFFF"/>
                </a:solidFill>
                <a:latin typeface="Jeju Hallasan"/>
              </a:rPr>
              <a:t>.</a:t>
            </a:r>
          </a:p>
          <a:p>
            <a:pPr>
              <a:lnSpc>
                <a:spcPts val="2454"/>
              </a:lnSpc>
            </a:pPr>
            <a:endParaRPr lang="en-US" sz="2000" dirty="0">
              <a:solidFill>
                <a:srgbClr val="FFFFFF"/>
              </a:solidFill>
              <a:latin typeface="Jeju Hallasan"/>
            </a:endParaRPr>
          </a:p>
          <a:p>
            <a:pPr algn="ctr">
              <a:lnSpc>
                <a:spcPts val="2454"/>
              </a:lnSpc>
            </a:pPr>
            <a:endParaRPr lang="en-US" sz="2000" dirty="0">
              <a:solidFill>
                <a:srgbClr val="FFFFFF"/>
              </a:solidFill>
              <a:latin typeface="Jeju Hallas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92777" y="701470"/>
            <a:ext cx="8149862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63D8"/>
                </a:solidFill>
                <a:latin typeface="210 8비트 R"/>
              </a:rPr>
              <a:t>APPLICATION OF PROJECTILE MOTION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Freeform 7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5808423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-337725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5057750" y="6731368"/>
            <a:ext cx="2642913" cy="2973741"/>
          </a:xfrm>
          <a:custGeom>
            <a:avLst/>
            <a:gdLst/>
            <a:ahLst/>
            <a:cxnLst/>
            <a:rect l="l" t="t" r="r" b="b"/>
            <a:pathLst>
              <a:path w="2642913" h="2973741">
                <a:moveTo>
                  <a:pt x="0" y="0"/>
                </a:moveTo>
                <a:lnTo>
                  <a:pt x="2642912" y="0"/>
                </a:lnTo>
                <a:lnTo>
                  <a:pt x="2642912" y="2973741"/>
                </a:lnTo>
                <a:lnTo>
                  <a:pt x="0" y="297374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2413852" y="2630156"/>
            <a:ext cx="4707195" cy="1386483"/>
          </a:xfrm>
          <a:custGeom>
            <a:avLst/>
            <a:gdLst/>
            <a:ahLst/>
            <a:cxnLst/>
            <a:rect l="l" t="t" r="r" b="b"/>
            <a:pathLst>
              <a:path w="4707195" h="1386483">
                <a:moveTo>
                  <a:pt x="0" y="0"/>
                </a:moveTo>
                <a:lnTo>
                  <a:pt x="4707195" y="0"/>
                </a:lnTo>
                <a:lnTo>
                  <a:pt x="4707195" y="1386483"/>
                </a:lnTo>
                <a:lnTo>
                  <a:pt x="0" y="138648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TextBox 20"/>
          <p:cNvSpPr txBox="1"/>
          <p:nvPr/>
        </p:nvSpPr>
        <p:spPr>
          <a:xfrm>
            <a:off x="2744369" y="4155440"/>
            <a:ext cx="12849901" cy="201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210 8비트 R"/>
              </a:rPr>
              <a:t>CODES (IMPORTANT) + FORMULAS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1680" y="2492567"/>
            <a:ext cx="12017564" cy="5301867"/>
          </a:xfrm>
          <a:custGeom>
            <a:avLst/>
            <a:gdLst/>
            <a:ahLst/>
            <a:cxnLst/>
            <a:rect l="l" t="t" r="r" b="b"/>
            <a:pathLst>
              <a:path w="12017564" h="5301867">
                <a:moveTo>
                  <a:pt x="0" y="0"/>
                </a:moveTo>
                <a:lnTo>
                  <a:pt x="12017564" y="0"/>
                </a:lnTo>
                <a:lnTo>
                  <a:pt x="12017564" y="5301866"/>
                </a:lnTo>
                <a:lnTo>
                  <a:pt x="0" y="5301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719050" y="1019348"/>
            <a:ext cx="12849901" cy="102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210 8비트 R"/>
              </a:rPr>
              <a:t>BEGINNING OF THE CODE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81680" y="8068310"/>
            <a:ext cx="12017564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63D8"/>
                </a:solidFill>
                <a:latin typeface="Jeju Hallasan"/>
              </a:rPr>
              <a:t>Key points: turtle (graphics), </a:t>
            </a:r>
            <a:r>
              <a:rPr lang="en-US" sz="3399" dirty="0" err="1">
                <a:solidFill>
                  <a:srgbClr val="FF63D8"/>
                </a:solidFill>
                <a:latin typeface="Jeju Hallasan"/>
              </a:rPr>
              <a:t>tkinter</a:t>
            </a:r>
            <a:r>
              <a:rPr lang="en-US" sz="3399" dirty="0">
                <a:solidFill>
                  <a:srgbClr val="FF63D8"/>
                </a:solidFill>
                <a:latin typeface="Jeju Hallasan"/>
              </a:rPr>
              <a:t> (buttons), </a:t>
            </a:r>
            <a:r>
              <a:rPr lang="en-US" sz="3399" dirty="0" err="1">
                <a:solidFill>
                  <a:srgbClr val="FF63D8"/>
                </a:solidFill>
                <a:latin typeface="Jeju Hallasan"/>
              </a:rPr>
              <a:t>pygame</a:t>
            </a:r>
            <a:r>
              <a:rPr lang="en-US" sz="3399" dirty="0">
                <a:solidFill>
                  <a:srgbClr val="FF63D8"/>
                </a:solidFill>
                <a:latin typeface="Jeju Hallasan"/>
              </a:rPr>
              <a:t> (used for time + game better/smoother), math (formulas)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748" y="381603"/>
            <a:ext cx="4233450" cy="9462225"/>
          </a:xfrm>
          <a:custGeom>
            <a:avLst/>
            <a:gdLst/>
            <a:ahLst/>
            <a:cxnLst/>
            <a:rect l="l" t="t" r="r" b="b"/>
            <a:pathLst>
              <a:path w="4233450" h="9462225">
                <a:moveTo>
                  <a:pt x="0" y="0"/>
                </a:moveTo>
                <a:lnTo>
                  <a:pt x="4233450" y="0"/>
                </a:lnTo>
                <a:lnTo>
                  <a:pt x="4233450" y="9462225"/>
                </a:lnTo>
                <a:lnTo>
                  <a:pt x="0" y="9462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3154074" y="1066800"/>
            <a:ext cx="12849901" cy="102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210 8비트 R"/>
              </a:rPr>
              <a:t>GRAPHICS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41736" y="3310255"/>
            <a:ext cx="12017564" cy="487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63D8"/>
                </a:solidFill>
                <a:latin typeface="Jeju Hallasan"/>
              </a:rPr>
              <a:t>Key points: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63D8"/>
                </a:solidFill>
                <a:latin typeface="Jeju Hallasan"/>
              </a:rPr>
              <a:t>I used turtle to make </a:t>
            </a:r>
            <a:r>
              <a:rPr lang="en-US" sz="3399" dirty="0">
                <a:solidFill>
                  <a:srgbClr val="FF0000"/>
                </a:solidFill>
                <a:latin typeface="Jeju Hallasan"/>
              </a:rPr>
              <a:t>better graphics </a:t>
            </a:r>
            <a:r>
              <a:rPr lang="en-US" sz="3399" dirty="0">
                <a:solidFill>
                  <a:srgbClr val="FF63D8"/>
                </a:solidFill>
                <a:latin typeface="Jeju Hallasan"/>
              </a:rPr>
              <a:t>from pictures.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FF63D8"/>
              </a:solidFill>
              <a:latin typeface="Jeju Hallasan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63D8"/>
                </a:solidFill>
                <a:latin typeface="Jeju Hallasan"/>
              </a:rPr>
              <a:t>I set these graphics to go to a </a:t>
            </a:r>
            <a:r>
              <a:rPr lang="en-US" sz="3399" dirty="0">
                <a:solidFill>
                  <a:srgbClr val="FF0000"/>
                </a:solidFill>
                <a:latin typeface="Jeju Hallasan"/>
              </a:rPr>
              <a:t>certain spot</a:t>
            </a:r>
            <a:r>
              <a:rPr lang="en-US" sz="3399" dirty="0">
                <a:solidFill>
                  <a:srgbClr val="FF63D8"/>
                </a:solidFill>
                <a:latin typeface="Jeju Hallasan"/>
              </a:rPr>
              <a:t>.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FF63D8"/>
              </a:solidFill>
              <a:latin typeface="Jeju Hallasan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63D8"/>
                </a:solidFill>
                <a:latin typeface="Jeju Hallasan"/>
              </a:rPr>
              <a:t>I use </a:t>
            </a:r>
            <a:r>
              <a:rPr lang="en-US" sz="3399" dirty="0" err="1">
                <a:solidFill>
                  <a:srgbClr val="FF63D8"/>
                </a:solidFill>
                <a:latin typeface="Jeju Hallasan"/>
              </a:rPr>
              <a:t>pygame</a:t>
            </a:r>
            <a:r>
              <a:rPr lang="en-US" sz="3399" dirty="0">
                <a:solidFill>
                  <a:srgbClr val="FF63D8"/>
                </a:solidFill>
                <a:latin typeface="Jeju Hallasan"/>
              </a:rPr>
              <a:t> </a:t>
            </a:r>
            <a:r>
              <a:rPr lang="en-US" sz="3399" dirty="0">
                <a:solidFill>
                  <a:srgbClr val="FF0000"/>
                </a:solidFill>
                <a:latin typeface="Jeju Hallasan"/>
              </a:rPr>
              <a:t>(time) </a:t>
            </a:r>
            <a:r>
              <a:rPr lang="en-US" sz="3399" dirty="0">
                <a:solidFill>
                  <a:srgbClr val="FF63D8"/>
                </a:solidFill>
                <a:latin typeface="Jeju Hallasan"/>
              </a:rPr>
              <a:t>to make the game wait before player start moving to the ball!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FF63D8"/>
              </a:solidFill>
              <a:latin typeface="Jeju Hallas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4510" y="5301367"/>
            <a:ext cx="14934790" cy="457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63D8"/>
                </a:solidFill>
                <a:latin typeface="Jeju Hallasan"/>
              </a:rPr>
              <a:t>Key points: 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63D8"/>
                </a:solidFill>
                <a:latin typeface="Jeju Hallasan"/>
              </a:rPr>
              <a:t>It askes the user for a </a:t>
            </a:r>
            <a:r>
              <a:rPr lang="en-US" sz="3200" dirty="0">
                <a:solidFill>
                  <a:srgbClr val="FF0000"/>
                </a:solidFill>
                <a:latin typeface="Jeju Hallasan"/>
              </a:rPr>
              <a:t>velocity</a:t>
            </a:r>
            <a:r>
              <a:rPr lang="en-US" sz="3200" dirty="0">
                <a:solidFill>
                  <a:srgbClr val="FF63D8"/>
                </a:solidFill>
                <a:latin typeface="Jeju Hallasan"/>
              </a:rPr>
              <a:t> of the ball in m/s.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63D8"/>
                </a:solidFill>
                <a:latin typeface="Jeju Hallasan"/>
              </a:rPr>
              <a:t>It askes the user for the </a:t>
            </a:r>
            <a:r>
              <a:rPr lang="en-US" sz="3200" dirty="0">
                <a:solidFill>
                  <a:srgbClr val="FF0000"/>
                </a:solidFill>
                <a:latin typeface="Jeju Hallasan"/>
              </a:rPr>
              <a:t>angle</a:t>
            </a:r>
            <a:r>
              <a:rPr lang="en-US" sz="3200" dirty="0">
                <a:solidFill>
                  <a:srgbClr val="FF63D8"/>
                </a:solidFill>
                <a:latin typeface="Jeju Hallasan"/>
              </a:rPr>
              <a:t> of the ball.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3131"/>
                </a:solidFill>
                <a:latin typeface="Jeju Hallasan"/>
              </a:rPr>
              <a:t>I turn the input angle into radian.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63D8"/>
                </a:solidFill>
                <a:latin typeface="Jeju Hallasan"/>
              </a:rPr>
              <a:t>It then uses those formula to determine the “final position of the ball."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63D8"/>
                </a:solidFill>
                <a:latin typeface="Jeju Hallasan"/>
              </a:rPr>
              <a:t>I adjusted the final distance accordingly to my screen ratio because my screen was very wide --&gt; </a:t>
            </a:r>
            <a:r>
              <a:rPr lang="en-US" sz="3200" dirty="0">
                <a:solidFill>
                  <a:srgbClr val="FF3131"/>
                </a:solidFill>
                <a:latin typeface="Jeju Hallasan"/>
              </a:rPr>
              <a:t>AJ.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FF3131"/>
              </a:solidFill>
              <a:latin typeface="Jeju Hallasan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551386" y="1028700"/>
            <a:ext cx="11846559" cy="4160684"/>
          </a:xfrm>
          <a:custGeom>
            <a:avLst/>
            <a:gdLst/>
            <a:ahLst/>
            <a:cxnLst/>
            <a:rect l="l" t="t" r="r" b="b"/>
            <a:pathLst>
              <a:path w="11846559" h="4160684">
                <a:moveTo>
                  <a:pt x="0" y="0"/>
                </a:moveTo>
                <a:lnTo>
                  <a:pt x="11846559" y="0"/>
                </a:lnTo>
                <a:lnTo>
                  <a:pt x="11846559" y="4160684"/>
                </a:lnTo>
                <a:lnTo>
                  <a:pt x="0" y="416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2719050" y="38100"/>
            <a:ext cx="12849901" cy="102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210 8비트 R"/>
              </a:rPr>
              <a:t>FORMULA!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2514" y="3017301"/>
            <a:ext cx="15622973" cy="3457543"/>
          </a:xfrm>
          <a:custGeom>
            <a:avLst/>
            <a:gdLst/>
            <a:ahLst/>
            <a:cxnLst/>
            <a:rect l="l" t="t" r="r" b="b"/>
            <a:pathLst>
              <a:path w="15622973" h="3457543">
                <a:moveTo>
                  <a:pt x="0" y="0"/>
                </a:moveTo>
                <a:lnTo>
                  <a:pt x="15622972" y="0"/>
                </a:lnTo>
                <a:lnTo>
                  <a:pt x="15622972" y="3457543"/>
                </a:lnTo>
                <a:lnTo>
                  <a:pt x="0" y="345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719050" y="1655363"/>
            <a:ext cx="12849901" cy="102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210 8비트 R"/>
              </a:rPr>
              <a:t>FYI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2514" y="7345463"/>
            <a:ext cx="15622973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3D8"/>
                </a:solidFill>
                <a:latin typeface="Jeju Hallasan"/>
              </a:rPr>
              <a:t>I also have restrictions set up to determine if user scored or not.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60779" y="1336040"/>
            <a:ext cx="15566443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07453" y="-95250"/>
            <a:ext cx="8073093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39"/>
              </a:lnSpc>
            </a:pPr>
            <a:r>
              <a:rPr lang="en-US" sz="8799">
                <a:solidFill>
                  <a:srgbClr val="FF63D8"/>
                </a:solidFill>
                <a:latin typeface="210 8비트 R"/>
              </a:rPr>
              <a:t>GAMEPLAY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325</Words>
  <Application>Microsoft Office PowerPoint</Application>
  <PresentationFormat>Custom</PresentationFormat>
  <Paragraphs>54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210 8비트 R</vt:lpstr>
      <vt:lpstr>Source Han Sans KR Normal</vt:lpstr>
      <vt:lpstr>Calibri</vt:lpstr>
      <vt:lpstr>Jeju Hallasan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Projectile Motion in Soccer</dc:title>
  <cp:lastModifiedBy>Jinwoo Kim</cp:lastModifiedBy>
  <cp:revision>6</cp:revision>
  <dcterms:created xsi:type="dcterms:W3CDTF">2006-08-16T00:00:00Z</dcterms:created>
  <dcterms:modified xsi:type="dcterms:W3CDTF">2024-01-12T01:07:00Z</dcterms:modified>
  <dc:identifier>DAFi0iikRMw</dc:identifier>
</cp:coreProperties>
</file>